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459" r:id="rId2"/>
    <p:sldId id="463" r:id="rId3"/>
    <p:sldId id="464" r:id="rId4"/>
    <p:sldId id="296" r:id="rId5"/>
    <p:sldId id="292" r:id="rId6"/>
    <p:sldId id="312" r:id="rId7"/>
    <p:sldId id="313" r:id="rId8"/>
    <p:sldId id="293" r:id="rId9"/>
    <p:sldId id="310" r:id="rId10"/>
    <p:sldId id="311" r:id="rId11"/>
    <p:sldId id="295" r:id="rId12"/>
    <p:sldId id="305" r:id="rId13"/>
    <p:sldId id="460" r:id="rId14"/>
    <p:sldId id="461" r:id="rId15"/>
    <p:sldId id="462" r:id="rId16"/>
    <p:sldId id="322" r:id="rId17"/>
    <p:sldId id="325" r:id="rId18"/>
    <p:sldId id="332" r:id="rId19"/>
    <p:sldId id="333" r:id="rId20"/>
    <p:sldId id="334" r:id="rId21"/>
    <p:sldId id="335" r:id="rId22"/>
    <p:sldId id="336" r:id="rId23"/>
    <p:sldId id="337" r:id="rId24"/>
    <p:sldId id="338" r:id="rId25"/>
    <p:sldId id="339" r:id="rId26"/>
    <p:sldId id="341" r:id="rId27"/>
    <p:sldId id="465" r:id="rId28"/>
    <p:sldId id="411" r:id="rId29"/>
    <p:sldId id="289" r:id="rId3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rey Hanson" initials="JH" lastIdx="1" clrIdx="0">
    <p:extLst>
      <p:ext uri="{19B8F6BF-5375-455C-9EA6-DF929625EA0E}">
        <p15:presenceInfo xmlns:p15="http://schemas.microsoft.com/office/powerpoint/2012/main" userId="Jeffrey Hanson" providerId="None"/>
      </p:ext>
    </p:extLst>
  </p:cmAuthor>
  <p:cmAuthor id="2" name="Jeffrey Owen Hanson" initials="JOH" lastIdx="6" clrIdx="1">
    <p:extLst>
      <p:ext uri="{19B8F6BF-5375-455C-9EA6-DF929625EA0E}">
        <p15:presenceInfo xmlns:p15="http://schemas.microsoft.com/office/powerpoint/2012/main" userId="Jeffrey Owen Hans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8E8E"/>
    <a:srgbClr val="4F4E62"/>
    <a:srgbClr val="8B8B8C"/>
    <a:srgbClr val="FF9900"/>
    <a:srgbClr val="FF0000"/>
    <a:srgbClr val="FFCC99"/>
    <a:srgbClr val="CC9900"/>
    <a:srgbClr val="00B0F0"/>
    <a:srgbClr val="95B3D7"/>
    <a:srgbClr val="0041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1576" autoAdjust="0"/>
  </p:normalViewPr>
  <p:slideViewPr>
    <p:cSldViewPr snapToGrid="0">
      <p:cViewPr varScale="1">
        <p:scale>
          <a:sx n="106" d="100"/>
          <a:sy n="106" d="100"/>
        </p:scale>
        <p:origin x="744" y="8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53EDDD-3DA3-4AAC-95AA-050495F7F225}" type="datetimeFigureOut">
              <a:rPr lang="en-AU" smtClean="0"/>
              <a:t>24/07/2020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D4E95D-E11A-4D61-AA35-B3ECB22C38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9704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358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8197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805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4529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9755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7997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2329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5404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752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7529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9155" y="-249828"/>
            <a:ext cx="8542867" cy="1919001"/>
          </a:xfrm>
        </p:spPr>
        <p:txBody>
          <a:bodyPr>
            <a:noAutofit/>
          </a:bodyPr>
          <a:lstStyle/>
          <a:p>
            <a:r>
              <a:rPr lang="en-A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AU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rioritizr</a:t>
            </a:r>
            <a:r>
              <a:rPr lang="en-AU" sz="4000" b="1" dirty="0"/>
              <a:t/>
            </a:r>
            <a:br>
              <a:rPr lang="en-AU" sz="4000" b="1" dirty="0"/>
            </a:br>
            <a:r>
              <a:rPr lang="en-AU" sz="4000" dirty="0" smtClean="0">
                <a:solidFill>
                  <a:schemeClr val="tx1"/>
                </a:solidFill>
              </a:rPr>
              <a:t>Systematic conservation planning in </a:t>
            </a:r>
            <a:r>
              <a:rPr lang="en-AU" sz="4000" dirty="0">
                <a:solidFill>
                  <a:schemeClr val="bg1"/>
                </a:solidFill>
              </a:rPr>
              <a:t>R </a:t>
            </a:r>
            <a:r>
              <a:rPr lang="en-AU" sz="4000" dirty="0" err="1">
                <a:solidFill>
                  <a:schemeClr val="bg1"/>
                </a:solidFill>
              </a:rPr>
              <a:t>R</a:t>
            </a:r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638550"/>
            <a:ext cx="7560840" cy="609600"/>
          </a:xfrm>
        </p:spPr>
        <p:txBody>
          <a:bodyPr>
            <a:normAutofit/>
          </a:bodyPr>
          <a:lstStyle/>
          <a:p>
            <a:r>
              <a:rPr lang="en-AU" dirty="0" smtClean="0">
                <a:solidFill>
                  <a:schemeClr val="tx1"/>
                </a:solidFill>
              </a:rPr>
              <a:t>Jeffrey Hanson</a:t>
            </a:r>
            <a:endParaRPr lang="en-AU" dirty="0">
              <a:solidFill>
                <a:schemeClr val="tx1"/>
              </a:solidFill>
            </a:endParaRPr>
          </a:p>
          <a:p>
            <a:endParaRPr lang="en-AU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59155" y="4479765"/>
            <a:ext cx="4604759" cy="443584"/>
            <a:chOff x="259155" y="4479765"/>
            <a:chExt cx="4604759" cy="443584"/>
          </a:xfrm>
        </p:grpSpPr>
        <p:pic>
          <p:nvPicPr>
            <p:cNvPr id="1026" name="Picture 2" descr="C:\Users\jhanson\Downloads\1467354618_f0e0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155" y="4497845"/>
              <a:ext cx="426645" cy="425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732334" y="4479765"/>
              <a:ext cx="41315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200" dirty="0"/>
                <a:t>j</a:t>
              </a:r>
              <a:r>
                <a:rPr lang="en-AU" sz="2200" dirty="0" smtClean="0"/>
                <a:t>effrey.hanson@uqconnect.edu.au</a:t>
              </a:r>
              <a:endParaRPr lang="en-AU" sz="22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808626" y="4497845"/>
            <a:ext cx="2034808" cy="430887"/>
            <a:chOff x="6059800" y="6034020"/>
            <a:chExt cx="2034808" cy="574516"/>
          </a:xfrm>
        </p:grpSpPr>
        <p:pic>
          <p:nvPicPr>
            <p:cNvPr id="1028" name="Picture 4" descr="C:\Users\jhanson\Downloads\1467354784_web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9800" y="6089765"/>
              <a:ext cx="398149" cy="504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6497183" y="6034020"/>
              <a:ext cx="1597425" cy="5745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200" dirty="0" smtClean="0"/>
                <a:t>prioritizr.net</a:t>
              </a:r>
              <a:endParaRPr lang="en-AU" sz="2200" dirty="0"/>
            </a:p>
          </p:txBody>
        </p:sp>
      </p:grpSp>
      <p:pic>
        <p:nvPicPr>
          <p:cNvPr id="9218" name="Picture 2" descr="Image result for r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323" y="827716"/>
            <a:ext cx="682625" cy="52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802" y="1981734"/>
            <a:ext cx="1324396" cy="151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67210" y="1356092"/>
            <a:ext cx="1726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Session 2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113640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Image result for fishing map intensit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57" t="2703" r="2773" b="11003"/>
          <a:stretch/>
        </p:blipFill>
        <p:spPr bwMode="auto">
          <a:xfrm>
            <a:off x="5486400" y="1343025"/>
            <a:ext cx="3345716" cy="344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protected area map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94" y="1571626"/>
            <a:ext cx="4966721" cy="279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205979"/>
            <a:ext cx="9143999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 smtClean="0"/>
              <a:t>Constraints &amp; Penalties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2259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133" y="205979"/>
            <a:ext cx="4470400" cy="857250"/>
          </a:xfrm>
        </p:spPr>
        <p:txBody>
          <a:bodyPr/>
          <a:lstStyle/>
          <a:p>
            <a:r>
              <a:rPr lang="en-AU" dirty="0" smtClean="0"/>
              <a:t>Decision type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133" y="1530352"/>
            <a:ext cx="4470400" cy="3092448"/>
          </a:xfrm>
        </p:spPr>
        <p:txBody>
          <a:bodyPr>
            <a:normAutofit/>
          </a:bodyPr>
          <a:lstStyle/>
          <a:p>
            <a:r>
              <a:rPr lang="en-AU" dirty="0" smtClean="0"/>
              <a:t>Conserve or not?</a:t>
            </a:r>
          </a:p>
          <a:p>
            <a:pPr marL="0" indent="0">
              <a:buNone/>
            </a:pPr>
            <a:endParaRPr lang="en-AU" dirty="0" smtClean="0"/>
          </a:p>
          <a:p>
            <a:r>
              <a:rPr lang="en-AU" dirty="0" smtClean="0"/>
              <a:t>Different amounts?</a:t>
            </a:r>
          </a:p>
          <a:p>
            <a:endParaRPr lang="en-AU" dirty="0"/>
          </a:p>
          <a:p>
            <a:r>
              <a:rPr lang="en-AU" dirty="0" smtClean="0"/>
              <a:t>Multiple actions?</a:t>
            </a:r>
            <a:endParaRPr lang="en-AU" dirty="0"/>
          </a:p>
        </p:txBody>
      </p:sp>
      <p:pic>
        <p:nvPicPr>
          <p:cNvPr id="6154" name="Picture 10" descr="Ethiopian Satellite Map Pictu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9" t="40315" r="64463" b="30990"/>
          <a:stretch/>
        </p:blipFill>
        <p:spPr bwMode="auto">
          <a:xfrm>
            <a:off x="4876799" y="820871"/>
            <a:ext cx="4076701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255682" y="1063229"/>
            <a:ext cx="823385" cy="638571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/>
          <p:cNvSpPr/>
          <p:nvPr/>
        </p:nvSpPr>
        <p:spPr>
          <a:xfrm>
            <a:off x="7787215" y="3635841"/>
            <a:ext cx="823385" cy="638571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/>
        </p:nvSpPr>
        <p:spPr>
          <a:xfrm>
            <a:off x="5667374" y="3204041"/>
            <a:ext cx="823385" cy="638571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/>
          <p:cNvSpPr/>
          <p:nvPr/>
        </p:nvSpPr>
        <p:spPr>
          <a:xfrm>
            <a:off x="7284508" y="1460140"/>
            <a:ext cx="823385" cy="638571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474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169764" y="1506468"/>
            <a:ext cx="2941585" cy="1730344"/>
            <a:chOff x="693892" y="1170501"/>
            <a:chExt cx="2941585" cy="1730344"/>
          </a:xfrm>
        </p:grpSpPr>
        <p:sp>
          <p:nvSpPr>
            <p:cNvPr id="5" name="Rectangle 4"/>
            <p:cNvSpPr/>
            <p:nvPr/>
          </p:nvSpPr>
          <p:spPr>
            <a:xfrm>
              <a:off x="693892" y="1519084"/>
              <a:ext cx="2941585" cy="10766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b="1" dirty="0"/>
            </a:p>
          </p:txBody>
        </p:sp>
        <p:pic>
          <p:nvPicPr>
            <p:cNvPr id="2056" name="Picture 8" descr="Image result for gurobi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892" y="1170501"/>
              <a:ext cx="2941585" cy="1730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Solver</a:t>
            </a:r>
            <a:endParaRPr lang="en-AU" dirty="0"/>
          </a:p>
        </p:txBody>
      </p:sp>
      <p:pic>
        <p:nvPicPr>
          <p:cNvPr id="2050" name="Picture 2" descr="Image result for marx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75" y="3680051"/>
            <a:ext cx="3552825" cy="120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cple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63" y="3333135"/>
            <a:ext cx="1731976" cy="138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80x8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297" y="636777"/>
            <a:ext cx="1306461" cy="130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923" y="404489"/>
            <a:ext cx="1544578" cy="15387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70400" y="3471927"/>
            <a:ext cx="6703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600" dirty="0" smtClean="0">
                <a:latin typeface="Arial Rounded MT Bold" panose="020F0704030504030204" pitchFamily="34" charset="0"/>
              </a:rPr>
              <a:t>?</a:t>
            </a:r>
            <a:endParaRPr lang="en-AU" dirty="0">
              <a:latin typeface="Arial Rounded MT Bold" panose="020F07040305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58800" y="2137608"/>
            <a:ext cx="6703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600" dirty="0" smtClean="0">
                <a:latin typeface="Arial Rounded MT Bold" panose="020F0704030504030204" pitchFamily="34" charset="0"/>
              </a:rPr>
              <a:t>?</a:t>
            </a:r>
            <a:endParaRPr lang="en-AU" dirty="0">
              <a:latin typeface="Arial Rounded MT Bold" panose="020F07040305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99388" y="494269"/>
            <a:ext cx="6703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600" dirty="0" smtClean="0">
                <a:latin typeface="Arial Rounded MT Bold" panose="020F0704030504030204" pitchFamily="34" charset="0"/>
              </a:rPr>
              <a:t>?</a:t>
            </a:r>
            <a:endParaRPr lang="en-AU" dirty="0">
              <a:latin typeface="Arial Rounded MT Bold" panose="020F07040305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26375" y="2029069"/>
            <a:ext cx="6703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600" dirty="0" smtClean="0">
                <a:latin typeface="Arial Rounded MT Bold" panose="020F0704030504030204" pitchFamily="34" charset="0"/>
              </a:rPr>
              <a:t>?</a:t>
            </a:r>
            <a:endParaRPr lang="en-AU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84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9622" y="1331302"/>
            <a:ext cx="3301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/>
              <a:t>Biodiversity data</a:t>
            </a:r>
            <a:endParaRPr lang="en-AU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419622" y="2227654"/>
            <a:ext cx="2928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/>
              <a:t>Economic data</a:t>
            </a:r>
            <a:endParaRPr lang="en-AU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406597" y="3178638"/>
            <a:ext cx="4084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/>
              <a:t>Problem formulation</a:t>
            </a:r>
            <a:endParaRPr lang="en-AU" sz="3600" dirty="0"/>
          </a:p>
        </p:txBody>
      </p:sp>
      <p:sp>
        <p:nvSpPr>
          <p:cNvPr id="2" name="TextBox 1"/>
          <p:cNvSpPr txBox="1"/>
          <p:nvPr/>
        </p:nvSpPr>
        <p:spPr>
          <a:xfrm>
            <a:off x="4774203" y="1331302"/>
            <a:ext cx="398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/>
              <a:t>Input data for solver</a:t>
            </a:r>
            <a:endParaRPr lang="en-AU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5331567" y="2532307"/>
            <a:ext cx="2867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/>
              <a:t>Solve problem</a:t>
            </a:r>
            <a:endParaRPr lang="en-AU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4804777" y="4148135"/>
            <a:ext cx="1221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/>
              <a:t>Maps</a:t>
            </a:r>
            <a:endParaRPr lang="en-AU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7103225" y="4148135"/>
            <a:ext cx="1833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/>
              <a:t>Statistics</a:t>
            </a:r>
            <a:endParaRPr lang="en-AU" sz="3600" dirty="0"/>
          </a:p>
        </p:txBody>
      </p:sp>
      <p:cxnSp>
        <p:nvCxnSpPr>
          <p:cNvPr id="12" name="Straight Arrow Connector 11"/>
          <p:cNvCxnSpPr>
            <a:stCxn id="3" idx="3"/>
            <a:endCxn id="2" idx="1"/>
          </p:cNvCxnSpPr>
          <p:nvPr/>
        </p:nvCxnSpPr>
        <p:spPr>
          <a:xfrm>
            <a:off x="3720654" y="1654468"/>
            <a:ext cx="1053549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3"/>
            <a:endCxn id="2" idx="1"/>
          </p:cNvCxnSpPr>
          <p:nvPr/>
        </p:nvCxnSpPr>
        <p:spPr>
          <a:xfrm flipV="1">
            <a:off x="3347796" y="1654468"/>
            <a:ext cx="1426407" cy="89635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3"/>
            <a:endCxn id="2" idx="1"/>
          </p:cNvCxnSpPr>
          <p:nvPr/>
        </p:nvCxnSpPr>
        <p:spPr>
          <a:xfrm flipV="1">
            <a:off x="4490792" y="1654468"/>
            <a:ext cx="283411" cy="184733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" idx="2"/>
            <a:endCxn id="5" idx="0"/>
          </p:cNvCxnSpPr>
          <p:nvPr/>
        </p:nvCxnSpPr>
        <p:spPr>
          <a:xfrm>
            <a:off x="6765261" y="1977633"/>
            <a:ext cx="0" cy="55467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" idx="2"/>
            <a:endCxn id="7" idx="0"/>
          </p:cNvCxnSpPr>
          <p:nvPr/>
        </p:nvCxnSpPr>
        <p:spPr>
          <a:xfrm flipH="1">
            <a:off x="5415361" y="3178638"/>
            <a:ext cx="1349900" cy="96949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5" idx="2"/>
            <a:endCxn id="8" idx="0"/>
          </p:cNvCxnSpPr>
          <p:nvPr/>
        </p:nvCxnSpPr>
        <p:spPr>
          <a:xfrm>
            <a:off x="6765261" y="3178638"/>
            <a:ext cx="1254690" cy="96949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899730" y="225096"/>
            <a:ext cx="53445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5400" dirty="0" smtClean="0"/>
              <a:t>Package Workflow</a:t>
            </a:r>
            <a:endParaRPr lang="en-AU" sz="5400" dirty="0"/>
          </a:p>
        </p:txBody>
      </p:sp>
    </p:spTree>
    <p:extLst>
      <p:ext uri="{BB962C8B-B14F-4D97-AF65-F5344CB8AC3E}">
        <p14:creationId xmlns:p14="http://schemas.microsoft.com/office/powerpoint/2010/main" val="3961200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9622" y="1331302"/>
            <a:ext cx="3301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/>
              <a:t>Biodiversity data</a:t>
            </a:r>
            <a:endParaRPr lang="en-AU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419622" y="2227654"/>
            <a:ext cx="2928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/>
              <a:t>Economic data</a:t>
            </a:r>
            <a:endParaRPr lang="en-AU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406597" y="3178638"/>
            <a:ext cx="4084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/>
              <a:t>Problem formulation</a:t>
            </a:r>
            <a:endParaRPr lang="en-AU" sz="3600" dirty="0"/>
          </a:p>
        </p:txBody>
      </p:sp>
      <p:sp>
        <p:nvSpPr>
          <p:cNvPr id="2" name="TextBox 1"/>
          <p:cNvSpPr txBox="1"/>
          <p:nvPr/>
        </p:nvSpPr>
        <p:spPr>
          <a:xfrm>
            <a:off x="4774203" y="1331302"/>
            <a:ext cx="398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/>
              <a:t>Input data for solver</a:t>
            </a:r>
            <a:endParaRPr lang="en-AU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5331567" y="2532307"/>
            <a:ext cx="2867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/>
              <a:t>Solve problem</a:t>
            </a:r>
            <a:endParaRPr lang="en-AU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4804777" y="4148135"/>
            <a:ext cx="1221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/>
              <a:t>Maps</a:t>
            </a:r>
            <a:endParaRPr lang="en-AU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7103225" y="4148135"/>
            <a:ext cx="1833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/>
              <a:t>Statistics</a:t>
            </a:r>
            <a:endParaRPr lang="en-AU" sz="3600" dirty="0"/>
          </a:p>
        </p:txBody>
      </p:sp>
      <p:cxnSp>
        <p:nvCxnSpPr>
          <p:cNvPr id="12" name="Straight Arrow Connector 11"/>
          <p:cNvCxnSpPr>
            <a:stCxn id="3" idx="3"/>
            <a:endCxn id="2" idx="1"/>
          </p:cNvCxnSpPr>
          <p:nvPr/>
        </p:nvCxnSpPr>
        <p:spPr>
          <a:xfrm>
            <a:off x="3720654" y="1654468"/>
            <a:ext cx="1053549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3"/>
            <a:endCxn id="2" idx="1"/>
          </p:cNvCxnSpPr>
          <p:nvPr/>
        </p:nvCxnSpPr>
        <p:spPr>
          <a:xfrm flipV="1">
            <a:off x="3347796" y="1654468"/>
            <a:ext cx="1426407" cy="89635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3"/>
            <a:endCxn id="2" idx="1"/>
          </p:cNvCxnSpPr>
          <p:nvPr/>
        </p:nvCxnSpPr>
        <p:spPr>
          <a:xfrm flipV="1">
            <a:off x="4490792" y="1654468"/>
            <a:ext cx="283411" cy="184733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" idx="2"/>
            <a:endCxn id="5" idx="0"/>
          </p:cNvCxnSpPr>
          <p:nvPr/>
        </p:nvCxnSpPr>
        <p:spPr>
          <a:xfrm>
            <a:off x="6765261" y="1977633"/>
            <a:ext cx="0" cy="55467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" idx="2"/>
            <a:endCxn id="7" idx="0"/>
          </p:cNvCxnSpPr>
          <p:nvPr/>
        </p:nvCxnSpPr>
        <p:spPr>
          <a:xfrm flipH="1">
            <a:off x="5415361" y="3178638"/>
            <a:ext cx="1349900" cy="96949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5" idx="2"/>
            <a:endCxn id="8" idx="0"/>
          </p:cNvCxnSpPr>
          <p:nvPr/>
        </p:nvCxnSpPr>
        <p:spPr>
          <a:xfrm>
            <a:off x="6765261" y="3178638"/>
            <a:ext cx="1254690" cy="96949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7" idx="2"/>
            <a:endCxn id="10" idx="1"/>
          </p:cNvCxnSpPr>
          <p:nvPr/>
        </p:nvCxnSpPr>
        <p:spPr>
          <a:xfrm rot="5400000" flipH="1">
            <a:off x="2264648" y="1643753"/>
            <a:ext cx="1292662" cy="5008764"/>
          </a:xfrm>
          <a:prstGeom prst="bentConnector4">
            <a:avLst>
              <a:gd name="adj1" fmla="val -17684"/>
              <a:gd name="adj2" fmla="val 1045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8" idx="2"/>
            <a:endCxn id="10" idx="1"/>
          </p:cNvCxnSpPr>
          <p:nvPr/>
        </p:nvCxnSpPr>
        <p:spPr>
          <a:xfrm rot="5400000" flipH="1">
            <a:off x="3566943" y="341458"/>
            <a:ext cx="1292662" cy="7613354"/>
          </a:xfrm>
          <a:prstGeom prst="bentConnector4">
            <a:avLst>
              <a:gd name="adj1" fmla="val -17684"/>
              <a:gd name="adj2" fmla="val 103003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7" idx="2"/>
            <a:endCxn id="9" idx="1"/>
          </p:cNvCxnSpPr>
          <p:nvPr/>
        </p:nvCxnSpPr>
        <p:spPr>
          <a:xfrm rot="5400000" flipH="1">
            <a:off x="1795669" y="1174774"/>
            <a:ext cx="2243646" cy="4995739"/>
          </a:xfrm>
          <a:prstGeom prst="bentConnector4">
            <a:avLst>
              <a:gd name="adj1" fmla="val -10189"/>
              <a:gd name="adj2" fmla="val 1045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7" idx="2"/>
            <a:endCxn id="3" idx="1"/>
          </p:cNvCxnSpPr>
          <p:nvPr/>
        </p:nvCxnSpPr>
        <p:spPr>
          <a:xfrm rot="5400000" flipH="1">
            <a:off x="1347493" y="726598"/>
            <a:ext cx="3139998" cy="4995739"/>
          </a:xfrm>
          <a:prstGeom prst="bentConnector4">
            <a:avLst>
              <a:gd name="adj1" fmla="val -7280"/>
              <a:gd name="adj2" fmla="val 104576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8" idx="2"/>
            <a:endCxn id="9" idx="1"/>
          </p:cNvCxnSpPr>
          <p:nvPr/>
        </p:nvCxnSpPr>
        <p:spPr>
          <a:xfrm rot="5400000" flipH="1">
            <a:off x="3097964" y="-127521"/>
            <a:ext cx="2243646" cy="7600329"/>
          </a:xfrm>
          <a:prstGeom prst="bentConnector4">
            <a:avLst>
              <a:gd name="adj1" fmla="val -10189"/>
              <a:gd name="adj2" fmla="val 103008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8" idx="2"/>
            <a:endCxn id="3" idx="1"/>
          </p:cNvCxnSpPr>
          <p:nvPr/>
        </p:nvCxnSpPr>
        <p:spPr>
          <a:xfrm rot="5400000" flipH="1">
            <a:off x="2649788" y="-575697"/>
            <a:ext cx="3139998" cy="7600329"/>
          </a:xfrm>
          <a:prstGeom prst="bentConnector4">
            <a:avLst>
              <a:gd name="adj1" fmla="val -7280"/>
              <a:gd name="adj2" fmla="val 103008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899730" y="225096"/>
            <a:ext cx="53445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5400" dirty="0" smtClean="0"/>
              <a:t>Package Workflow</a:t>
            </a:r>
            <a:endParaRPr lang="en-AU" sz="5400" dirty="0"/>
          </a:p>
        </p:txBody>
      </p:sp>
    </p:spTree>
    <p:extLst>
      <p:ext uri="{BB962C8B-B14F-4D97-AF65-F5344CB8AC3E}">
        <p14:creationId xmlns:p14="http://schemas.microsoft.com/office/powerpoint/2010/main" val="24184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4683211" y="1210962"/>
            <a:ext cx="4253464" cy="3719384"/>
          </a:xfrm>
          <a:prstGeom prst="rect">
            <a:avLst/>
          </a:prstGeom>
          <a:solidFill>
            <a:srgbClr val="4F4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/>
          <p:cNvSpPr txBox="1"/>
          <p:nvPr/>
        </p:nvSpPr>
        <p:spPr>
          <a:xfrm>
            <a:off x="419622" y="1331302"/>
            <a:ext cx="3301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/>
              <a:t>Biodiversity data</a:t>
            </a:r>
            <a:endParaRPr lang="en-AU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419622" y="2227654"/>
            <a:ext cx="2928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/>
              <a:t>Economic data</a:t>
            </a:r>
            <a:endParaRPr lang="en-AU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406597" y="3178638"/>
            <a:ext cx="4084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/>
              <a:t>Problem formulation</a:t>
            </a:r>
            <a:endParaRPr lang="en-AU" sz="3600" dirty="0"/>
          </a:p>
        </p:txBody>
      </p:sp>
      <p:sp>
        <p:nvSpPr>
          <p:cNvPr id="2" name="TextBox 1"/>
          <p:cNvSpPr txBox="1"/>
          <p:nvPr/>
        </p:nvSpPr>
        <p:spPr>
          <a:xfrm>
            <a:off x="4774203" y="1331302"/>
            <a:ext cx="398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/>
              <a:t>Input data for solver</a:t>
            </a:r>
            <a:endParaRPr lang="en-AU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5331567" y="2532307"/>
            <a:ext cx="2867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/>
              <a:t>Solve problem</a:t>
            </a:r>
            <a:endParaRPr lang="en-AU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4804777" y="4148135"/>
            <a:ext cx="1221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/>
              <a:t>Maps</a:t>
            </a:r>
            <a:endParaRPr lang="en-AU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7103225" y="4148135"/>
            <a:ext cx="1833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/>
              <a:t>Statistics</a:t>
            </a:r>
            <a:endParaRPr lang="en-AU" sz="3600" dirty="0"/>
          </a:p>
        </p:txBody>
      </p:sp>
      <p:cxnSp>
        <p:nvCxnSpPr>
          <p:cNvPr id="12" name="Straight Arrow Connector 11"/>
          <p:cNvCxnSpPr>
            <a:stCxn id="3" idx="3"/>
            <a:endCxn id="2" idx="1"/>
          </p:cNvCxnSpPr>
          <p:nvPr/>
        </p:nvCxnSpPr>
        <p:spPr>
          <a:xfrm>
            <a:off x="3720654" y="1654468"/>
            <a:ext cx="1053549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3"/>
            <a:endCxn id="2" idx="1"/>
          </p:cNvCxnSpPr>
          <p:nvPr/>
        </p:nvCxnSpPr>
        <p:spPr>
          <a:xfrm flipV="1">
            <a:off x="3347796" y="1654468"/>
            <a:ext cx="1426407" cy="89635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3"/>
            <a:endCxn id="2" idx="1"/>
          </p:cNvCxnSpPr>
          <p:nvPr/>
        </p:nvCxnSpPr>
        <p:spPr>
          <a:xfrm flipV="1">
            <a:off x="4490792" y="1654468"/>
            <a:ext cx="283411" cy="184733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" idx="2"/>
            <a:endCxn id="5" idx="0"/>
          </p:cNvCxnSpPr>
          <p:nvPr/>
        </p:nvCxnSpPr>
        <p:spPr>
          <a:xfrm>
            <a:off x="6765261" y="1977633"/>
            <a:ext cx="0" cy="55467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" idx="2"/>
            <a:endCxn id="7" idx="0"/>
          </p:cNvCxnSpPr>
          <p:nvPr/>
        </p:nvCxnSpPr>
        <p:spPr>
          <a:xfrm flipH="1">
            <a:off x="5415361" y="3178638"/>
            <a:ext cx="1349900" cy="96949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5" idx="2"/>
            <a:endCxn id="8" idx="0"/>
          </p:cNvCxnSpPr>
          <p:nvPr/>
        </p:nvCxnSpPr>
        <p:spPr>
          <a:xfrm>
            <a:off x="6765261" y="3178638"/>
            <a:ext cx="1254690" cy="96949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7" idx="2"/>
            <a:endCxn id="10" idx="1"/>
          </p:cNvCxnSpPr>
          <p:nvPr/>
        </p:nvCxnSpPr>
        <p:spPr>
          <a:xfrm rot="5400000" flipH="1">
            <a:off x="2264648" y="1643753"/>
            <a:ext cx="1292662" cy="5008764"/>
          </a:xfrm>
          <a:prstGeom prst="bentConnector4">
            <a:avLst>
              <a:gd name="adj1" fmla="val -17684"/>
              <a:gd name="adj2" fmla="val 1045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8" idx="2"/>
            <a:endCxn id="10" idx="1"/>
          </p:cNvCxnSpPr>
          <p:nvPr/>
        </p:nvCxnSpPr>
        <p:spPr>
          <a:xfrm rot="5400000" flipH="1">
            <a:off x="3566943" y="341458"/>
            <a:ext cx="1292662" cy="7613354"/>
          </a:xfrm>
          <a:prstGeom prst="bentConnector4">
            <a:avLst>
              <a:gd name="adj1" fmla="val -17684"/>
              <a:gd name="adj2" fmla="val 103003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7" idx="2"/>
            <a:endCxn id="9" idx="1"/>
          </p:cNvCxnSpPr>
          <p:nvPr/>
        </p:nvCxnSpPr>
        <p:spPr>
          <a:xfrm rot="5400000" flipH="1">
            <a:off x="1795669" y="1174774"/>
            <a:ext cx="2243646" cy="4995739"/>
          </a:xfrm>
          <a:prstGeom prst="bentConnector4">
            <a:avLst>
              <a:gd name="adj1" fmla="val -10189"/>
              <a:gd name="adj2" fmla="val 1045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7" idx="2"/>
            <a:endCxn id="3" idx="1"/>
          </p:cNvCxnSpPr>
          <p:nvPr/>
        </p:nvCxnSpPr>
        <p:spPr>
          <a:xfrm rot="5400000" flipH="1">
            <a:off x="1347493" y="726598"/>
            <a:ext cx="3139998" cy="4995739"/>
          </a:xfrm>
          <a:prstGeom prst="bentConnector4">
            <a:avLst>
              <a:gd name="adj1" fmla="val -7280"/>
              <a:gd name="adj2" fmla="val 104576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8" idx="2"/>
            <a:endCxn id="9" idx="1"/>
          </p:cNvCxnSpPr>
          <p:nvPr/>
        </p:nvCxnSpPr>
        <p:spPr>
          <a:xfrm rot="5400000" flipH="1">
            <a:off x="3097964" y="-127521"/>
            <a:ext cx="2243646" cy="7600329"/>
          </a:xfrm>
          <a:prstGeom prst="bentConnector4">
            <a:avLst>
              <a:gd name="adj1" fmla="val -10189"/>
              <a:gd name="adj2" fmla="val 103008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8" idx="2"/>
            <a:endCxn id="3" idx="1"/>
          </p:cNvCxnSpPr>
          <p:nvPr/>
        </p:nvCxnSpPr>
        <p:spPr>
          <a:xfrm rot="5400000" flipH="1">
            <a:off x="2649788" y="-575697"/>
            <a:ext cx="3139998" cy="7600329"/>
          </a:xfrm>
          <a:prstGeom prst="bentConnector4">
            <a:avLst>
              <a:gd name="adj1" fmla="val -7280"/>
              <a:gd name="adj2" fmla="val 103008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066" y="1658"/>
            <a:ext cx="1324396" cy="151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156493" y="117147"/>
            <a:ext cx="52470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5400" dirty="0" smtClean="0"/>
              <a:t>Package workflow</a:t>
            </a:r>
            <a:endParaRPr lang="en-AU" sz="5400" dirty="0"/>
          </a:p>
        </p:txBody>
      </p:sp>
    </p:spTree>
    <p:extLst>
      <p:ext uri="{BB962C8B-B14F-4D97-AF65-F5344CB8AC3E}">
        <p14:creationId xmlns:p14="http://schemas.microsoft.com/office/powerpoint/2010/main" val="1656891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Human-readable code</a:t>
            </a:r>
            <a:endParaRPr lang="en-AU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16000" y="1783351"/>
            <a:ext cx="3981600" cy="285344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problem &lt;- data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objective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constraints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penalties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decision type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solver</a:t>
            </a:r>
          </a:p>
          <a:p>
            <a:pPr marL="0" indent="0">
              <a:buFont typeface="Arial" pitchFamily="34" charset="0"/>
              <a:buNone/>
            </a:pPr>
            <a:endParaRPr lang="en-AU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solution &lt;- solve(problem)</a:t>
            </a:r>
            <a:endParaRPr lang="en-A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2487" y="1217248"/>
            <a:ext cx="2008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Mental model 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5226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Human-readable code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92001" y="1766580"/>
            <a:ext cx="4629600" cy="2870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&lt;- problem(areas, feats)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800" dirty="0" err="1" smtClean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add_min_set_objective</a:t>
            </a:r>
            <a:r>
              <a:rPr lang="en-AU" sz="1800" dirty="0" smtClean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add_relative_targets</a:t>
            </a: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(0.1)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add_boundary_penalties</a:t>
            </a: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(5)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800" dirty="0" err="1" smtClean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add_binary_decisions</a:t>
            </a:r>
            <a:r>
              <a:rPr lang="en-AU" sz="1800" dirty="0" smtClean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800" dirty="0" err="1" smtClean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add_rsymphony_solver</a:t>
            </a:r>
            <a:r>
              <a:rPr lang="en-AU" sz="1800" dirty="0" smtClean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Font typeface="Arial" pitchFamily="34" charset="0"/>
              <a:buNone/>
            </a:pPr>
            <a:endParaRPr lang="en-A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olution &lt;- solve(p)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40969" y="1186470"/>
            <a:ext cx="931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C</a:t>
            </a:r>
            <a:r>
              <a:rPr lang="en-AU" sz="2800" dirty="0" smtClean="0"/>
              <a:t>ode</a:t>
            </a:r>
            <a:endParaRPr lang="en-A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202487" y="1217248"/>
            <a:ext cx="2008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Mental model </a:t>
            </a:r>
            <a:endParaRPr lang="en-AU" sz="24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16000" y="1783351"/>
            <a:ext cx="3981600" cy="285344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problem &lt;- data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objective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constraints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penalties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decision type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solver</a:t>
            </a:r>
          </a:p>
          <a:p>
            <a:pPr marL="0" indent="0">
              <a:buFont typeface="Arial" pitchFamily="34" charset="0"/>
              <a:buNone/>
            </a:pPr>
            <a:endParaRPr lang="en-AU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solution &lt;- solve(problem)</a:t>
            </a:r>
            <a:endParaRPr lang="en-A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94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5" r="12926"/>
          <a:stretch/>
        </p:blipFill>
        <p:spPr>
          <a:xfrm>
            <a:off x="5385601" y="1375394"/>
            <a:ext cx="3434400" cy="3381374"/>
          </a:xfrm>
        </p:spPr>
      </p:pic>
      <p:sp>
        <p:nvSpPr>
          <p:cNvPr id="5" name="TextBox 4"/>
          <p:cNvSpPr txBox="1"/>
          <p:nvPr/>
        </p:nvSpPr>
        <p:spPr>
          <a:xfrm>
            <a:off x="457200" y="1684800"/>
            <a:ext cx="4741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Study area: Tasmania, Australia</a:t>
            </a:r>
          </a:p>
          <a:p>
            <a:endParaRPr lang="en-AU" sz="2800" dirty="0"/>
          </a:p>
          <a:p>
            <a:r>
              <a:rPr lang="en-AU" sz="2800" dirty="0" smtClean="0"/>
              <a:t>Planning units: 1130 hexagons </a:t>
            </a:r>
          </a:p>
          <a:p>
            <a:endParaRPr lang="en-AU" sz="2800" dirty="0"/>
          </a:p>
          <a:p>
            <a:r>
              <a:rPr lang="en-AU" sz="2800" dirty="0" smtClean="0"/>
              <a:t>Features: 63 vegetation types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5525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7" r="17538"/>
          <a:stretch/>
        </p:blipFill>
        <p:spPr>
          <a:xfrm>
            <a:off x="5857200" y="1345414"/>
            <a:ext cx="3002400" cy="3341785"/>
          </a:xfrm>
        </p:spPr>
      </p:pic>
      <p:sp>
        <p:nvSpPr>
          <p:cNvPr id="9" name="TextBox 8"/>
          <p:cNvSpPr txBox="1"/>
          <p:nvPr/>
        </p:nvSpPr>
        <p:spPr>
          <a:xfrm>
            <a:off x="100800" y="1338214"/>
            <a:ext cx="5853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problem(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tas_pu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tas_features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"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cost")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add_min_set_objective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add_relative_targets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(0.1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%&gt;%    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add_binary_decisions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add_gurobi_solver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(gap 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0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solve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3781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Reserve selection as optimization</a:t>
            </a:r>
            <a:endParaRPr lang="en-AU" dirty="0"/>
          </a:p>
        </p:txBody>
      </p:sp>
      <p:grpSp>
        <p:nvGrpSpPr>
          <p:cNvPr id="7" name="Group 6"/>
          <p:cNvGrpSpPr/>
          <p:nvPr/>
        </p:nvGrpSpPr>
        <p:grpSpPr>
          <a:xfrm>
            <a:off x="5303520" y="1527540"/>
            <a:ext cx="3689940" cy="2947710"/>
            <a:chOff x="4209306" y="1245600"/>
            <a:chExt cx="4380294" cy="3499200"/>
          </a:xfrm>
        </p:grpSpPr>
        <p:sp>
          <p:nvSpPr>
            <p:cNvPr id="8" name="Rectangle 7"/>
            <p:cNvSpPr/>
            <p:nvPr/>
          </p:nvSpPr>
          <p:spPr>
            <a:xfrm>
              <a:off x="4209306" y="1245600"/>
              <a:ext cx="4380294" cy="3499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Oval 8"/>
            <p:cNvSpPr/>
            <p:nvPr/>
          </p:nvSpPr>
          <p:spPr>
            <a:xfrm>
              <a:off x="7162077" y="1522519"/>
              <a:ext cx="1204677" cy="1011929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149" y="1588402"/>
              <a:ext cx="470109" cy="47010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6046" y="1844422"/>
              <a:ext cx="512315" cy="512315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6257784" y="3791251"/>
              <a:ext cx="785385" cy="659723"/>
              <a:chOff x="6919200" y="3362400"/>
              <a:chExt cx="785385" cy="659723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13" name="Oval 12"/>
            <p:cNvSpPr/>
            <p:nvPr/>
          </p:nvSpPr>
          <p:spPr>
            <a:xfrm>
              <a:off x="4426942" y="1508740"/>
              <a:ext cx="1037330" cy="871357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71870" y="1568024"/>
              <a:ext cx="449100" cy="4491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94864" y="1872216"/>
              <a:ext cx="419467" cy="419467"/>
            </a:xfrm>
            <a:prstGeom prst="rect">
              <a:avLst/>
            </a:prstGeom>
          </p:spPr>
        </p:pic>
        <p:sp>
          <p:nvSpPr>
            <p:cNvPr id="16" name="Oval 15"/>
            <p:cNvSpPr/>
            <p:nvPr/>
          </p:nvSpPr>
          <p:spPr>
            <a:xfrm>
              <a:off x="4708749" y="3653556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943" y="3815175"/>
              <a:ext cx="685350" cy="685350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6032665" y="1320117"/>
              <a:ext cx="919679" cy="772531"/>
              <a:chOff x="6032665" y="1320117"/>
              <a:chExt cx="919679" cy="772531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7579737" y="2919013"/>
              <a:ext cx="714664" cy="600318"/>
              <a:chOff x="7579737" y="2919013"/>
              <a:chExt cx="714664" cy="600318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6595012" y="2995200"/>
              <a:ext cx="714664" cy="600318"/>
              <a:chOff x="7579737" y="2919013"/>
              <a:chExt cx="714664" cy="600318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7625944" y="3780880"/>
              <a:ext cx="714664" cy="600318"/>
              <a:chOff x="7579737" y="2919013"/>
              <a:chExt cx="714664" cy="600318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22" name="Group 21"/>
            <p:cNvGrpSpPr/>
            <p:nvPr/>
          </p:nvGrpSpPr>
          <p:grpSpPr>
            <a:xfrm>
              <a:off x="5046843" y="2402034"/>
              <a:ext cx="1222464" cy="1026871"/>
              <a:chOff x="5046843" y="2402034"/>
              <a:chExt cx="1222464" cy="1026871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</p:grpSp>
      <p:sp>
        <p:nvSpPr>
          <p:cNvPr id="36" name="Content Placeholder 2"/>
          <p:cNvSpPr txBox="1">
            <a:spLocks/>
          </p:cNvSpPr>
          <p:nvPr/>
        </p:nvSpPr>
        <p:spPr>
          <a:xfrm>
            <a:off x="167640" y="1244763"/>
            <a:ext cx="5334324" cy="3555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u="sng" smtClean="0"/>
              <a:t>Goal</a:t>
            </a:r>
            <a:r>
              <a:rPr lang="en-AU" smtClean="0"/>
              <a:t>: conserve biodiversity</a:t>
            </a:r>
          </a:p>
          <a:p>
            <a:r>
              <a:rPr lang="en-AU" u="sng" smtClean="0"/>
              <a:t>Objective</a:t>
            </a:r>
            <a:r>
              <a:rPr lang="en-AU" smtClean="0"/>
              <a:t>: min. # of islands</a:t>
            </a:r>
          </a:p>
          <a:p>
            <a:r>
              <a:rPr lang="en-AU" u="sng" smtClean="0"/>
              <a:t>Constraints</a:t>
            </a:r>
            <a:r>
              <a:rPr lang="en-AU" smtClean="0"/>
              <a:t>: sufficient habitat for each species</a:t>
            </a:r>
          </a:p>
          <a:p>
            <a:r>
              <a:rPr lang="en-AU" u="sng" smtClean="0"/>
              <a:t>Decisions</a:t>
            </a:r>
            <a:r>
              <a:rPr lang="en-AU" smtClean="0"/>
              <a:t>: create a reserve on an island or not?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71665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0800" y="133821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8" r="17725"/>
          <a:stretch/>
        </p:blipFill>
        <p:spPr>
          <a:xfrm>
            <a:off x="5932800" y="1338214"/>
            <a:ext cx="3052800" cy="3394075"/>
          </a:xfrm>
        </p:spPr>
      </p:pic>
      <p:sp>
        <p:nvSpPr>
          <p:cNvPr id="14" name="TextBox 13"/>
          <p:cNvSpPr txBox="1"/>
          <p:nvPr/>
        </p:nvSpPr>
        <p:spPr>
          <a:xfrm>
            <a:off x="100800" y="1345414"/>
            <a:ext cx="5853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problem(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tas_pu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tas_features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"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cost")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add_min_set_objective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add_relative_targets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(0.1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%&gt;%    </a:t>
            </a:r>
            <a:r>
              <a:rPr lang="en-AU" sz="2000" u="heavy" dirty="0" err="1" smtClean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add_locked_in_constraints</a:t>
            </a:r>
            <a:r>
              <a:rPr lang="en-AU" sz="2000" u="heavy" dirty="0" smtClean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("in")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add_binary_decisions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add_gurobi_solver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(gap 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0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solve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8874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0800" y="133821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4" r="18180"/>
          <a:stretch/>
        </p:blipFill>
        <p:spPr>
          <a:xfrm>
            <a:off x="5918400" y="1338214"/>
            <a:ext cx="3052800" cy="3394075"/>
          </a:xfrm>
        </p:spPr>
      </p:pic>
      <p:sp>
        <p:nvSpPr>
          <p:cNvPr id="6" name="TextBox 5"/>
          <p:cNvSpPr txBox="1"/>
          <p:nvPr/>
        </p:nvSpPr>
        <p:spPr>
          <a:xfrm>
            <a:off x="100800" y="1345414"/>
            <a:ext cx="5853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problem(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tas_pu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tas_features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"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cost")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add_min_set_objective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add_relative_targets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(0.1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%&gt;%    </a:t>
            </a:r>
            <a:r>
              <a:rPr lang="en-AU" sz="2000" u="heavy" dirty="0" err="1" smtClean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add_locked_in_constraints</a:t>
            </a:r>
            <a:r>
              <a:rPr lang="en-AU" sz="2000" u="heavy" dirty="0" smtClean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("in")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add_binary_decisions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add_gurobi_solver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(gap 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0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solve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444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0800" y="133821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800" y="1338214"/>
            <a:ext cx="5853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problem(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tas_pu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tas_features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"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cost")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add_min_set_objective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add_relative_targets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(0.1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%&gt;%    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add_locked_in_constraints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("in") %&gt;%</a:t>
            </a:r>
          </a:p>
          <a:p>
            <a:r>
              <a:rPr lang="en-AU" sz="2000" u="heavy" dirty="0" err="1" smtClean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add_locked_out_constraints</a:t>
            </a:r>
            <a:r>
              <a:rPr lang="en-AU" sz="2000" u="heavy" dirty="0" smtClean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("out")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add_binary_decisions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add_gurobi_solver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(gap 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0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solve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6" r="17876"/>
          <a:stretch/>
        </p:blipFill>
        <p:spPr>
          <a:xfrm>
            <a:off x="5954400" y="1338214"/>
            <a:ext cx="3052800" cy="3394075"/>
          </a:xfr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111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0800" y="133821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00" y="1338214"/>
            <a:ext cx="5853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problem(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tas_pu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tas_features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"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cost")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add_min_set_objective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add_relative_targets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(0.1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%&gt;%    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add_locked_in_constraints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("in") %&gt;%</a:t>
            </a:r>
          </a:p>
          <a:p>
            <a:r>
              <a:rPr lang="en-AU" sz="2000" u="heavy" dirty="0" err="1" smtClean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add_locked_out_constraints</a:t>
            </a:r>
            <a:r>
              <a:rPr lang="en-AU" sz="2000" u="heavy" dirty="0" smtClean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("out")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add_binary_decisions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add_gurobi_solver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(gap 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0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solve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4" r="19326"/>
          <a:stretch/>
        </p:blipFill>
        <p:spPr>
          <a:xfrm>
            <a:off x="6026399" y="1338214"/>
            <a:ext cx="2988001" cy="346419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6506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0800" y="133821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00" y="1338214"/>
            <a:ext cx="5853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problem(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tas_pu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tas_features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"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cost")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add_min_set_objective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add_relative_targets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(0.1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%&gt;%    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add_locked_in_constraints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("in")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add_locked_out_constraints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("out") %&gt;%</a:t>
            </a:r>
          </a:p>
          <a:p>
            <a:r>
              <a:rPr lang="en-AU" sz="2000" u="heavy" dirty="0" err="1" smtClean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add_boundary_penalties</a:t>
            </a:r>
            <a:r>
              <a:rPr lang="en-AU" sz="2000" u="heavy" dirty="0" smtClean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(0.01, </a:t>
            </a:r>
            <a:r>
              <a:rPr lang="en-AU" sz="2000" u="heavy" dirty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0.5)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add_binary_decisions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add_gurobi_solver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(gap 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0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solve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4" r="18842"/>
          <a:stretch/>
        </p:blipFill>
        <p:spPr>
          <a:xfrm>
            <a:off x="5954400" y="1338214"/>
            <a:ext cx="3117925" cy="355455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9451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0800" y="133821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00" y="1338214"/>
            <a:ext cx="5853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problem(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tas_pu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tas_features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"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cost")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add_min_set_objective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add_relative_targets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(0.1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%&gt;%    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add_locked_in_constraints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("in")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add_locked_out_constraints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("out") %&gt;%</a:t>
            </a:r>
          </a:p>
          <a:p>
            <a:r>
              <a:rPr lang="en-AU" sz="2000" u="heavy" dirty="0" err="1" smtClean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add_proportion_decisions</a:t>
            </a:r>
            <a:r>
              <a:rPr lang="en-AU" sz="2000" u="heavy" dirty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  <a:endParaRPr lang="en-AU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add_gurobi_solver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(gap 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0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solve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2" r="11867"/>
          <a:stretch/>
        </p:blipFill>
        <p:spPr>
          <a:xfrm>
            <a:off x="5954400" y="1338214"/>
            <a:ext cx="3138596" cy="305676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6341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0800" y="133821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00" y="1338214"/>
            <a:ext cx="5853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problem(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tas_pu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tas_features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"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cost") %&gt;%</a:t>
            </a:r>
          </a:p>
          <a:p>
            <a:r>
              <a:rPr lang="en-AU" sz="2000" u="heavy" dirty="0" err="1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add_max_features_objective</a:t>
            </a:r>
            <a:r>
              <a:rPr lang="en-AU" sz="2000" u="heavy" dirty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(budget</a:t>
            </a:r>
            <a:r>
              <a:rPr lang="en-AU" sz="2000" u="heavy" dirty="0" smtClean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%&gt;%</a:t>
            </a:r>
          </a:p>
          <a:p>
            <a:r>
              <a:rPr lang="en-AU" sz="2000" u="heavy" dirty="0" err="1" smtClean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add_relative_targets</a:t>
            </a:r>
            <a:r>
              <a:rPr lang="en-AU" sz="2000" u="heavy" dirty="0" smtClean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(0.1</a:t>
            </a:r>
            <a:r>
              <a:rPr lang="en-AU" sz="2000" u="heavy" dirty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%&gt;%    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add_locked_in_constraints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("in")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add_locked_out_constraints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("out")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add_proportion_decisions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  <a:endParaRPr lang="en-AU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add_gurobi_solver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(gap 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0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solve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4" r="13892"/>
          <a:stretch/>
        </p:blipFill>
        <p:spPr>
          <a:xfrm>
            <a:off x="5954400" y="1338214"/>
            <a:ext cx="3148553" cy="317859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8192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you will do today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400" y="1495351"/>
            <a:ext cx="8229600" cy="2795849"/>
          </a:xfrm>
        </p:spPr>
        <p:txBody>
          <a:bodyPr>
            <a:normAutofit/>
          </a:bodyPr>
          <a:lstStyle/>
          <a:p>
            <a:r>
              <a:rPr lang="en-AU" dirty="0" smtClean="0"/>
              <a:t>Workshop manual section 5.</a:t>
            </a:r>
          </a:p>
          <a:p>
            <a:pPr marL="857250" lvl="1" indent="-457200"/>
            <a:r>
              <a:rPr lang="en-AU" dirty="0" smtClean="0"/>
              <a:t>Generate prioritisations!</a:t>
            </a:r>
          </a:p>
          <a:p>
            <a:pPr marL="857250" lvl="1" indent="-457200"/>
            <a:r>
              <a:rPr lang="en-AU" dirty="0"/>
              <a:t>Answer questions in the manual</a:t>
            </a:r>
            <a:endParaRPr lang="en-AU" dirty="0" smtClean="0"/>
          </a:p>
          <a:p>
            <a:pPr marL="914400" lvl="1" indent="-514350">
              <a:buFont typeface="+mj-lt"/>
              <a:buAutoNum type="arabicPeriod"/>
            </a:pPr>
            <a:endParaRPr lang="en-AU" dirty="0" smtClean="0"/>
          </a:p>
          <a:p>
            <a:pPr marL="514350" indent="-514350">
              <a:buFont typeface="+mj-lt"/>
              <a:buAutoNum type="arabicPeriod"/>
            </a:pP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372849" y="3585600"/>
            <a:ext cx="8718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/>
              <a:t>https://</a:t>
            </a:r>
            <a:r>
              <a:rPr lang="en-AU" sz="3600" dirty="0" smtClean="0"/>
              <a:t>prioritizr.github.io/massey-workshop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25421740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Getting help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err="1" smtClean="0"/>
              <a:t>prioritizr</a:t>
            </a:r>
            <a:r>
              <a:rPr lang="en-AU" dirty="0" smtClean="0"/>
              <a:t> website</a:t>
            </a:r>
          </a:p>
          <a:p>
            <a:pPr lvl="1"/>
            <a:r>
              <a:rPr lang="en-AU" dirty="0" smtClean="0">
                <a:solidFill>
                  <a:srgbClr val="00B0F0"/>
                </a:solidFill>
              </a:rPr>
              <a:t>https</a:t>
            </a:r>
            <a:r>
              <a:rPr lang="en-AU" dirty="0">
                <a:solidFill>
                  <a:srgbClr val="00B0F0"/>
                </a:solidFill>
              </a:rPr>
              <a:t>://</a:t>
            </a:r>
            <a:r>
              <a:rPr lang="en-AU" dirty="0" smtClean="0">
                <a:solidFill>
                  <a:srgbClr val="00B0F0"/>
                </a:solidFill>
              </a:rPr>
              <a:t>prioritizr.net</a:t>
            </a:r>
          </a:p>
          <a:p>
            <a:r>
              <a:rPr lang="en-AU" dirty="0" err="1" smtClean="0"/>
              <a:t>RDocumentation</a:t>
            </a:r>
            <a:endParaRPr lang="en-AU" dirty="0" smtClean="0"/>
          </a:p>
          <a:p>
            <a:pPr lvl="1"/>
            <a:r>
              <a:rPr lang="en-AU" dirty="0" smtClean="0">
                <a:solidFill>
                  <a:srgbClr val="00B0F0"/>
                </a:solidFill>
              </a:rPr>
              <a:t>https</a:t>
            </a:r>
            <a:r>
              <a:rPr lang="en-AU" dirty="0">
                <a:solidFill>
                  <a:srgbClr val="00B0F0"/>
                </a:solidFill>
              </a:rPr>
              <a:t>://</a:t>
            </a:r>
            <a:r>
              <a:rPr lang="en-AU" dirty="0" smtClean="0">
                <a:solidFill>
                  <a:srgbClr val="00B0F0"/>
                </a:solidFill>
              </a:rPr>
              <a:t>www.rdocumentation.org</a:t>
            </a:r>
          </a:p>
          <a:p>
            <a:r>
              <a:rPr lang="en-AU" dirty="0" err="1" smtClean="0"/>
              <a:t>Geocompr</a:t>
            </a:r>
            <a:endParaRPr lang="en-AU" dirty="0" smtClean="0"/>
          </a:p>
          <a:p>
            <a:pPr lvl="1"/>
            <a:r>
              <a:rPr lang="en-AU" dirty="0">
                <a:solidFill>
                  <a:srgbClr val="00B0F0"/>
                </a:solidFill>
              </a:rPr>
              <a:t>https://geocompr.robinlovelace.net/</a:t>
            </a:r>
            <a:endParaRPr lang="en-AU" dirty="0" smtClean="0">
              <a:solidFill>
                <a:srgbClr val="00B0F0"/>
              </a:solidFill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909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ck And White Birds Silhouette Fresh HD Wallpap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6512" y="-748022"/>
            <a:ext cx="10236982" cy="639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40815" y="-1426"/>
            <a:ext cx="6195461" cy="596462"/>
            <a:chOff x="217012" y="116632"/>
            <a:chExt cx="6195461" cy="795284"/>
          </a:xfrm>
        </p:grpSpPr>
        <p:pic>
          <p:nvPicPr>
            <p:cNvPr id="3" name="Picture 2" descr="C:\Users\jhanson\Downloads\1467354618_f0e0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012" y="116632"/>
              <a:ext cx="682580" cy="780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075756" y="214289"/>
              <a:ext cx="5336717" cy="697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b="1" dirty="0">
                  <a:solidFill>
                    <a:schemeClr val="bg1"/>
                  </a:solidFill>
                </a:rPr>
                <a:t>j</a:t>
              </a:r>
              <a:r>
                <a:rPr lang="en-AU" sz="2800" b="1" dirty="0" smtClean="0">
                  <a:solidFill>
                    <a:schemeClr val="bg1"/>
                  </a:solidFill>
                </a:rPr>
                <a:t>effrey.hanson@uqconnect.edu.au</a:t>
              </a:r>
              <a:endParaRPr lang="en-AU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40812" y="1438213"/>
            <a:ext cx="2911027" cy="563832"/>
            <a:chOff x="211764" y="1168251"/>
            <a:chExt cx="2911027" cy="751774"/>
          </a:xfrm>
        </p:grpSpPr>
        <p:pic>
          <p:nvPicPr>
            <p:cNvPr id="5" name="Picture 4" descr="C:\Users\jhanson\Downloads\1467354784_web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764" y="1168251"/>
              <a:ext cx="693077" cy="693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1075756" y="1222400"/>
              <a:ext cx="2047035" cy="697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b="1" dirty="0" smtClean="0">
                  <a:solidFill>
                    <a:schemeClr val="bg1"/>
                  </a:solidFill>
                </a:rPr>
                <a:t>prioritizr.net</a:t>
              </a:r>
              <a:endParaRPr lang="en-AU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40812" y="716143"/>
            <a:ext cx="5852542" cy="600962"/>
            <a:chOff x="162258" y="2132856"/>
            <a:chExt cx="5852542" cy="801283"/>
          </a:xfrm>
        </p:grpSpPr>
        <p:pic>
          <p:nvPicPr>
            <p:cNvPr id="4" name="Picture 3" descr="C:\Users\jhanson\Downloads\1467354717_github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258" y="2132856"/>
              <a:ext cx="792088" cy="7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075756" y="2236512"/>
              <a:ext cx="4939044" cy="697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b="1" dirty="0" smtClean="0">
                  <a:solidFill>
                    <a:schemeClr val="bg1"/>
                  </a:solidFill>
                </a:rPr>
                <a:t>github.com/</a:t>
              </a:r>
              <a:r>
                <a:rPr lang="en-AU" sz="2800" b="1" dirty="0" err="1" smtClean="0">
                  <a:solidFill>
                    <a:schemeClr val="bg1"/>
                  </a:solidFill>
                </a:rPr>
                <a:t>prioritizr</a:t>
              </a:r>
              <a:r>
                <a:rPr lang="en-AU" sz="2800" b="1" dirty="0" smtClean="0">
                  <a:solidFill>
                    <a:schemeClr val="bg1"/>
                  </a:solidFill>
                </a:rPr>
                <a:t>/</a:t>
              </a:r>
              <a:r>
                <a:rPr lang="en-AU" sz="2800" b="1" dirty="0" err="1" smtClean="0">
                  <a:solidFill>
                    <a:schemeClr val="bg1"/>
                  </a:solidFill>
                </a:rPr>
                <a:t>prioritizr</a:t>
              </a:r>
              <a:endParaRPr lang="en-AU" sz="2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964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Reserve selection as optimization</a:t>
            </a:r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67640" y="1244763"/>
            <a:ext cx="5334324" cy="3555837"/>
          </a:xfrm>
        </p:spPr>
        <p:txBody>
          <a:bodyPr>
            <a:noAutofit/>
          </a:bodyPr>
          <a:lstStyle/>
          <a:p>
            <a:r>
              <a:rPr lang="en-AU" u="sng" dirty="0" smtClean="0"/>
              <a:t>Goal</a:t>
            </a:r>
            <a:r>
              <a:rPr lang="en-AU" dirty="0" smtClean="0"/>
              <a:t>: conserve biodiversity</a:t>
            </a:r>
          </a:p>
          <a:p>
            <a:r>
              <a:rPr lang="en-AU" u="sng" dirty="0" smtClean="0"/>
              <a:t>Objective</a:t>
            </a:r>
            <a:r>
              <a:rPr lang="en-AU" dirty="0" smtClean="0"/>
              <a:t>: min. # of islands</a:t>
            </a:r>
          </a:p>
          <a:p>
            <a:r>
              <a:rPr lang="en-AU" u="sng" dirty="0" smtClean="0"/>
              <a:t>Constraints</a:t>
            </a:r>
            <a:r>
              <a:rPr lang="en-AU" dirty="0"/>
              <a:t>: </a:t>
            </a:r>
            <a:r>
              <a:rPr lang="en-AU" dirty="0" smtClean="0"/>
              <a:t>sufficient habitat for each species</a:t>
            </a:r>
          </a:p>
          <a:p>
            <a:r>
              <a:rPr lang="en-AU" u="sng" dirty="0" smtClean="0"/>
              <a:t>Decisions</a:t>
            </a:r>
            <a:r>
              <a:rPr lang="en-AU" dirty="0" smtClean="0"/>
              <a:t>: create a reserve on an island or not?</a:t>
            </a:r>
            <a:endParaRPr lang="en-AU" dirty="0"/>
          </a:p>
        </p:txBody>
      </p:sp>
      <p:grpSp>
        <p:nvGrpSpPr>
          <p:cNvPr id="7" name="Group 6"/>
          <p:cNvGrpSpPr/>
          <p:nvPr/>
        </p:nvGrpSpPr>
        <p:grpSpPr>
          <a:xfrm>
            <a:off x="5303520" y="1527540"/>
            <a:ext cx="3689940" cy="2947710"/>
            <a:chOff x="4209306" y="1245600"/>
            <a:chExt cx="4380294" cy="3499200"/>
          </a:xfrm>
        </p:grpSpPr>
        <p:sp>
          <p:nvSpPr>
            <p:cNvPr id="8" name="Rectangle 7"/>
            <p:cNvSpPr/>
            <p:nvPr/>
          </p:nvSpPr>
          <p:spPr>
            <a:xfrm>
              <a:off x="4209306" y="1245600"/>
              <a:ext cx="4380294" cy="3499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Oval 8"/>
            <p:cNvSpPr/>
            <p:nvPr/>
          </p:nvSpPr>
          <p:spPr>
            <a:xfrm>
              <a:off x="7162077" y="1522519"/>
              <a:ext cx="1204677" cy="1011929"/>
            </a:xfrm>
            <a:prstGeom prst="ellipse">
              <a:avLst/>
            </a:prstGeom>
            <a:solidFill>
              <a:srgbClr val="92D050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149" y="1588402"/>
              <a:ext cx="470109" cy="47010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6046" y="1844422"/>
              <a:ext cx="512315" cy="512315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6257784" y="3791251"/>
              <a:ext cx="785385" cy="659723"/>
              <a:chOff x="6919200" y="3362400"/>
              <a:chExt cx="785385" cy="659723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13" name="Oval 12"/>
            <p:cNvSpPr/>
            <p:nvPr/>
          </p:nvSpPr>
          <p:spPr>
            <a:xfrm>
              <a:off x="4426942" y="1508740"/>
              <a:ext cx="1037330" cy="871357"/>
            </a:xfrm>
            <a:prstGeom prst="ellipse">
              <a:avLst/>
            </a:prstGeom>
            <a:solidFill>
              <a:srgbClr val="92D050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71870" y="1568024"/>
              <a:ext cx="449100" cy="4491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94864" y="1872216"/>
              <a:ext cx="419467" cy="419467"/>
            </a:xfrm>
            <a:prstGeom prst="rect">
              <a:avLst/>
            </a:prstGeom>
          </p:spPr>
        </p:pic>
        <p:sp>
          <p:nvSpPr>
            <p:cNvPr id="16" name="Oval 15"/>
            <p:cNvSpPr/>
            <p:nvPr/>
          </p:nvSpPr>
          <p:spPr>
            <a:xfrm>
              <a:off x="4708749" y="3653556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943" y="3815175"/>
              <a:ext cx="685350" cy="685350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6032665" y="1320117"/>
              <a:ext cx="919679" cy="772531"/>
              <a:chOff x="6032665" y="1320117"/>
              <a:chExt cx="919679" cy="772531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7579737" y="2919013"/>
              <a:ext cx="714664" cy="600318"/>
              <a:chOff x="7579737" y="2919013"/>
              <a:chExt cx="714664" cy="600318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6595012" y="2995200"/>
              <a:ext cx="714664" cy="600318"/>
              <a:chOff x="7579737" y="2919013"/>
              <a:chExt cx="714664" cy="600318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7625944" y="3780880"/>
              <a:ext cx="714664" cy="600318"/>
              <a:chOff x="7579737" y="2919013"/>
              <a:chExt cx="714664" cy="600318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22" name="Group 21"/>
            <p:cNvGrpSpPr/>
            <p:nvPr/>
          </p:nvGrpSpPr>
          <p:grpSpPr>
            <a:xfrm>
              <a:off x="5046843" y="2402034"/>
              <a:ext cx="1222464" cy="1026871"/>
              <a:chOff x="5046843" y="2402034"/>
              <a:chExt cx="1222464" cy="1026871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32217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prioritizr</a:t>
            </a:r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6" name="Picture 2" descr="logo_lar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600" y="1541851"/>
            <a:ext cx="2490227" cy="285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5200" y="1310400"/>
            <a:ext cx="5320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3600" dirty="0" smtClean="0"/>
              <a:t>Human readable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3600" dirty="0" smtClean="0"/>
              <a:t>Design your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3600" dirty="0"/>
              <a:t>S</a:t>
            </a:r>
            <a:r>
              <a:rPr lang="en-AU" sz="3600" dirty="0" smtClean="0"/>
              <a:t>olve it fast!</a:t>
            </a:r>
          </a:p>
        </p:txBody>
      </p:sp>
    </p:spTree>
    <p:extLst>
      <p:ext uri="{BB962C8B-B14F-4D97-AF65-F5344CB8AC3E}">
        <p14:creationId xmlns:p14="http://schemas.microsoft.com/office/powerpoint/2010/main" val="266868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Objective</a:t>
            </a:r>
            <a:endParaRPr lang="en-AU" dirty="0"/>
          </a:p>
        </p:txBody>
      </p:sp>
      <p:pic>
        <p:nvPicPr>
          <p:cNvPr id="2052" name="Picture 4" descr="https://globalsoilbiodiversity.org/sites/default/files/GSBA-Banner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526" y="1279127"/>
            <a:ext cx="3543300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744758" y="1279127"/>
            <a:ext cx="2778133" cy="2972910"/>
            <a:chOff x="774255" y="1139292"/>
            <a:chExt cx="2778133" cy="2972910"/>
          </a:xfrm>
        </p:grpSpPr>
        <p:pic>
          <p:nvPicPr>
            <p:cNvPr id="2056" name="Picture 8" descr="Image result for cut cost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230" y="1139292"/>
              <a:ext cx="2496185" cy="2496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774255" y="3465871"/>
              <a:ext cx="27781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600" dirty="0" smtClean="0"/>
                <a:t>Minimize cost</a:t>
              </a:r>
              <a:endParaRPr lang="en-AU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0723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Objective</a:t>
            </a:r>
            <a:endParaRPr lang="en-AU" dirty="0"/>
          </a:p>
        </p:txBody>
      </p:sp>
      <p:pic>
        <p:nvPicPr>
          <p:cNvPr id="2052" name="Picture 4" descr="https://globalsoilbiodiversity.org/sites/default/files/GSBA-Banner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366" y="1220135"/>
            <a:ext cx="3543300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110316" y="1301251"/>
            <a:ext cx="1378974" cy="1198601"/>
          </a:xfrm>
          <a:prstGeom prst="rect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/>
          <p:cNvSpPr/>
          <p:nvPr/>
        </p:nvSpPr>
        <p:spPr>
          <a:xfrm>
            <a:off x="7179735" y="1126067"/>
            <a:ext cx="1371598" cy="1117600"/>
          </a:xfrm>
          <a:prstGeom prst="rect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/>
          <p:cNvSpPr/>
          <p:nvPr/>
        </p:nvSpPr>
        <p:spPr>
          <a:xfrm>
            <a:off x="6281217" y="2656758"/>
            <a:ext cx="898518" cy="890775"/>
          </a:xfrm>
          <a:prstGeom prst="rect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6" descr="Image result for sack of mone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73" y="1301251"/>
            <a:ext cx="2633345" cy="263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85777" y="3797435"/>
            <a:ext cx="3421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/>
              <a:t>Maximize benefit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147384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Objective</a:t>
            </a:r>
            <a:endParaRPr lang="en-AU" dirty="0"/>
          </a:p>
        </p:txBody>
      </p:sp>
      <p:pic>
        <p:nvPicPr>
          <p:cNvPr id="2052" name="Picture 4" descr="https://globalsoilbiodiversity.org/sites/default/files/GSBA-Banner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366" y="1220135"/>
            <a:ext cx="3543300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ack of mone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73" y="1301251"/>
            <a:ext cx="2633345" cy="263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85777" y="3797435"/>
            <a:ext cx="3421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/>
              <a:t>Maximize benefit</a:t>
            </a:r>
            <a:endParaRPr lang="en-AU" sz="3600" dirty="0"/>
          </a:p>
        </p:txBody>
      </p:sp>
      <p:sp>
        <p:nvSpPr>
          <p:cNvPr id="9" name="Rectangle 8"/>
          <p:cNvSpPr/>
          <p:nvPr/>
        </p:nvSpPr>
        <p:spPr>
          <a:xfrm>
            <a:off x="5063067" y="2351330"/>
            <a:ext cx="1337734" cy="1374004"/>
          </a:xfrm>
          <a:prstGeom prst="rect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535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5979"/>
            <a:ext cx="9143999" cy="857250"/>
          </a:xfrm>
        </p:spPr>
        <p:txBody>
          <a:bodyPr>
            <a:normAutofit/>
          </a:bodyPr>
          <a:lstStyle/>
          <a:p>
            <a:r>
              <a:rPr lang="en-AU" dirty="0" smtClean="0"/>
              <a:t>Constraints &amp; Penalties</a:t>
            </a:r>
            <a:endParaRPr lang="en-AU" dirty="0"/>
          </a:p>
        </p:txBody>
      </p:sp>
      <p:pic>
        <p:nvPicPr>
          <p:cNvPr id="3074" name="Picture 2" descr="Image result for habit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943100"/>
            <a:ext cx="4404731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connectivity conserva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4942192" y="1447800"/>
            <a:ext cx="3916058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70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0" y="205979"/>
            <a:ext cx="9143999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 smtClean="0"/>
              <a:t>Constraints &amp; Penalties</a:t>
            </a:r>
            <a:endParaRPr lang="en-AU" dirty="0"/>
          </a:p>
        </p:txBody>
      </p:sp>
      <p:pic>
        <p:nvPicPr>
          <p:cNvPr id="4108" name="Picture 12" descr="Map showing BLM=0 results in a fragmented solution, BLM=1 results in a spatially compact solution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944" y="1333500"/>
            <a:ext cx="5456111" cy="349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942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8718</TotalTime>
  <Words>609</Words>
  <Application>Microsoft Office PowerPoint</Application>
  <PresentationFormat>On-screen Show (16:9)</PresentationFormat>
  <Paragraphs>186</Paragraphs>
  <Slides>29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Arial Rounded MT Bold</vt:lpstr>
      <vt:lpstr>Calibri</vt:lpstr>
      <vt:lpstr>Courier New</vt:lpstr>
      <vt:lpstr>Office Theme</vt:lpstr>
      <vt:lpstr>prioritizr Systematic conservation planning in R R</vt:lpstr>
      <vt:lpstr>Reserve selection as optimization</vt:lpstr>
      <vt:lpstr>Reserve selection as optimization</vt:lpstr>
      <vt:lpstr>prioritizr</vt:lpstr>
      <vt:lpstr>Objective</vt:lpstr>
      <vt:lpstr>Objective</vt:lpstr>
      <vt:lpstr>Objective</vt:lpstr>
      <vt:lpstr>Constraints &amp; Penalties</vt:lpstr>
      <vt:lpstr>PowerPoint Presentation</vt:lpstr>
      <vt:lpstr>PowerPoint Presentation</vt:lpstr>
      <vt:lpstr>Decision type</vt:lpstr>
      <vt:lpstr>Solver</vt:lpstr>
      <vt:lpstr>PowerPoint Presentation</vt:lpstr>
      <vt:lpstr>PowerPoint Presentation</vt:lpstr>
      <vt:lpstr>PowerPoint Presentation</vt:lpstr>
      <vt:lpstr>Human-readable code</vt:lpstr>
      <vt:lpstr>Human-readable code</vt:lpstr>
      <vt:lpstr>Design your problem</vt:lpstr>
      <vt:lpstr>Design your problem</vt:lpstr>
      <vt:lpstr>Design your problem</vt:lpstr>
      <vt:lpstr>Design your problem</vt:lpstr>
      <vt:lpstr>Design your problem</vt:lpstr>
      <vt:lpstr>Design your problem</vt:lpstr>
      <vt:lpstr>Design your problem</vt:lpstr>
      <vt:lpstr>Design your problem</vt:lpstr>
      <vt:lpstr>Design your problem</vt:lpstr>
      <vt:lpstr>What you will do today</vt:lpstr>
      <vt:lpstr>Getting help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Conserving evolutionary processes</dc:title>
  <dc:creator>Jeff Hanson Local Admin</dc:creator>
  <cp:lastModifiedBy>Jeffrey Owen Hanson</cp:lastModifiedBy>
  <cp:revision>1022</cp:revision>
  <dcterms:created xsi:type="dcterms:W3CDTF">2006-08-16T00:00:00Z</dcterms:created>
  <dcterms:modified xsi:type="dcterms:W3CDTF">2020-07-23T23:13:57Z</dcterms:modified>
</cp:coreProperties>
</file>